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1" r:id="rId3"/>
    <p:sldId id="292" r:id="rId4"/>
    <p:sldId id="299" r:id="rId5"/>
    <p:sldId id="294" r:id="rId6"/>
    <p:sldId id="296" r:id="rId7"/>
    <p:sldId id="263" r:id="rId8"/>
    <p:sldId id="260" r:id="rId9"/>
    <p:sldId id="278" r:id="rId10"/>
    <p:sldId id="273" r:id="rId11"/>
    <p:sldId id="275" r:id="rId12"/>
    <p:sldId id="279" r:id="rId13"/>
    <p:sldId id="281" r:id="rId14"/>
    <p:sldId id="282" r:id="rId15"/>
    <p:sldId id="285" r:id="rId16"/>
    <p:sldId id="286" r:id="rId17"/>
    <p:sldId id="287" r:id="rId18"/>
    <p:sldId id="290" r:id="rId19"/>
    <p:sldId id="291" r:id="rId20"/>
    <p:sldId id="284" r:id="rId21"/>
    <p:sldId id="268" r:id="rId22"/>
    <p:sldId id="267" r:id="rId23"/>
    <p:sldId id="269" r:id="rId24"/>
    <p:sldId id="272" r:id="rId25"/>
    <p:sldId id="271" r:id="rId26"/>
    <p:sldId id="270" r:id="rId27"/>
    <p:sldId id="277" r:id="rId28"/>
    <p:sldId id="300" r:id="rId29"/>
    <p:sldId id="283" r:id="rId30"/>
    <p:sldId id="298" r:id="rId31"/>
    <p:sldId id="301" r:id="rId32"/>
    <p:sldId id="25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5994-7CA7-4367-899B-63E8E828BA3D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71ECF-8D64-4A0C-8EAA-485FB21B1F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2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7404" y="0"/>
            <a:ext cx="9181404" cy="6858000"/>
          </a:xfrm>
          <a:prstGeom prst="rect">
            <a:avLst/>
          </a:prstGeom>
          <a:noFill/>
        </p:spPr>
      </p:pic>
      <p:pic>
        <p:nvPicPr>
          <p:cNvPr id="10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332656"/>
            <a:ext cx="8424936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115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980728"/>
            <a:ext cx="4762500" cy="42672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7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32656"/>
            <a:ext cx="8352928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3573016"/>
            <a:ext cx="1080120" cy="710719"/>
          </a:xfrm>
          <a:prstGeom prst="rect">
            <a:avLst/>
          </a:prstGeom>
          <a:noFill/>
        </p:spPr>
      </p:pic>
      <p:pic>
        <p:nvPicPr>
          <p:cNvPr id="12" name="Picture 2" descr="9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71800" y="4221088"/>
            <a:ext cx="1224136" cy="1224136"/>
          </a:xfrm>
          <a:prstGeom prst="rect">
            <a:avLst/>
          </a:prstGeom>
          <a:noFill/>
        </p:spPr>
      </p:pic>
      <p:pic>
        <p:nvPicPr>
          <p:cNvPr id="11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99792" y="5085184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5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rot="16200000">
            <a:off x="-1152634" y="1808818"/>
            <a:ext cx="6336704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9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35696" y="3933056"/>
            <a:ext cx="1224136" cy="1224136"/>
          </a:xfrm>
          <a:prstGeom prst="rect">
            <a:avLst/>
          </a:prstGeom>
          <a:noFill/>
        </p:spPr>
      </p:pic>
      <p:pic>
        <p:nvPicPr>
          <p:cNvPr id="9" name="Picture 6" descr="http://li-web.ru/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47664" y="3356992"/>
            <a:ext cx="1080120" cy="710719"/>
          </a:xfrm>
          <a:prstGeom prst="rect">
            <a:avLst/>
          </a:prstGeom>
          <a:noFill/>
        </p:spPr>
      </p:pic>
      <p:pic>
        <p:nvPicPr>
          <p:cNvPr id="6146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664" y="4869160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AF7E7-3B8B-4E4A-B84B-C933FAC64B07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mbed.polyvoreimg.com/cgi/img-thing/size/y/tid/25775061.jpg" TargetMode="External"/><Relationship Id="rId2" Type="http://schemas.openxmlformats.org/officeDocument/2006/relationships/hyperlink" Target="http://img-fotki.yandex.ru/get/9059/37366204.57e/0_124eba_e48e0351_L.p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mg-fotki.yandex.ru/get/6507/20573769.d/0_82749_1b642d8e_M.jpg" TargetMode="External"/><Relationship Id="rId5" Type="http://schemas.openxmlformats.org/officeDocument/2006/relationships/hyperlink" Target="http://img-fotki.yandex.ru/get/5906/valenta-mog.1df/0_7cb24_b2c1ae50_L.png" TargetMode="External"/><Relationship Id="rId4" Type="http://schemas.openxmlformats.org/officeDocument/2006/relationships/hyperlink" Target="http://img-fotki.yandex.ru/get/6430/37366204.23a/0_b73fc_4f41efa1_L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7416824" cy="1512168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Биологическая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разминка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229200"/>
            <a:ext cx="3560440" cy="132055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93296"/>
            <a:ext cx="504056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1580" y="1340768"/>
            <a:ext cx="75248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«Урок биологии — как живой организм: чтобы он “заработал”, нужен импульс. Таким импульсом становится биологическая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разминка».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127483" y="476672"/>
            <a:ext cx="7056784" cy="258532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Берёза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тополь, рябина, калина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— кустарник, остальные —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деревья;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Земляника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черника, брусника, вороний глаз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ороний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глаз — ядовитые ягоды, а остальные —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съедобные;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Ель, сосна, кедр, лиственница .Л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иственница — сбрасывает на зиму иголки.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Весной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степи цветут: розы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(лишнее, так как розы не являются степными растениями).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32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«Подсказка»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68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475656" y="476672"/>
            <a:ext cx="7093966" cy="371178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sz="2800" dirty="0"/>
              <a:t>1.У этих растений в процессе эволюции впервые появился корень</a:t>
            </a:r>
          </a:p>
          <a:p>
            <a:r>
              <a:rPr lang="ru-RU" sz="2800" dirty="0"/>
              <a:t>2.Придаточные корни у них образуются на корневище- видоизмененном побеге</a:t>
            </a:r>
          </a:p>
          <a:p>
            <a:r>
              <a:rPr lang="ru-RU" sz="2800" dirty="0"/>
              <a:t>3.Есть легенда о том, что они цветут в ночь на Ивана Купалу, хотя этого нет</a:t>
            </a:r>
          </a:p>
          <a:p>
            <a:pPr algn="ctr">
              <a:spcBef>
                <a:spcPct val="2000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апоротники)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5900811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73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187624" y="404664"/>
            <a:ext cx="6912768" cy="14773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1.Они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широко расселились по всей территории Земли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2.Это самые сложные по строению растения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3.Только у них происходит двойное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оплодотворение.</a:t>
            </a:r>
          </a:p>
          <a:p>
            <a:pPr lvl="0"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(Цветковые)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40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Назвать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рисунку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съедобны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несъедобные грибы, назвать их названия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95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201611" y="1268760"/>
            <a:ext cx="4824536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dirty="0"/>
              <a:t> 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20162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40768"/>
            <a:ext cx="3528392" cy="191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7" y="3251223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Белый гриб, съедобный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3284984"/>
            <a:ext cx="255935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017270" algn="l"/>
              </a:tabLst>
            </a:pPr>
            <a:r>
              <a:rPr lang="ru-RU" dirty="0">
                <a:ea typeface="Calibri"/>
                <a:cs typeface="Times New Roman"/>
              </a:rPr>
              <a:t>Мухомор, </a:t>
            </a:r>
            <a:r>
              <a:rPr lang="ru-RU" dirty="0" smtClean="0">
                <a:ea typeface="Calibri"/>
                <a:cs typeface="Times New Roman"/>
              </a:rPr>
              <a:t>несъедобный</a:t>
            </a:r>
            <a:endParaRPr lang="ru-RU" dirty="0">
              <a:ea typeface="Calibri"/>
              <a:cs typeface="Times New Roman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3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Вырази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мысль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             другими словами.»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619672" y="476672"/>
            <a:ext cx="7128792" cy="279461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sz="2800" dirty="0"/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 предложить несколько вариантов выражения мысли, изложенной в какой-нибудь несложной фразе, другими словами. При этом ни одно слово исходной фразы не должно повторяться в других предложениях, и смысл фразу искажать нельзя.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Цветки растений очень разнообразны по своей окраске, размерам и форме 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Ответ: «Органы привлечения насекомых отличаются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друг от друга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внешнему виду, то есть по цвету, величине, расположению частей». 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09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051720" y="1268760"/>
            <a:ext cx="4824536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ctr"/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Задание на секретный код</a:t>
            </a:r>
            <a:r>
              <a:rPr lang="ru-RU" sz="2800" u="sng" dirty="0"/>
              <a:t>.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12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979711" y="620688"/>
            <a:ext cx="6635229" cy="440120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sz="2800" b="1" dirty="0"/>
              <a:t>Базовый уровень: код: 🌱 → ☀️ → 💧 (ответ — фотосинтез). </a:t>
            </a:r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Усложнённый </a:t>
            </a:r>
            <a:r>
              <a:rPr lang="ru-RU" sz="2800" b="1" dirty="0"/>
              <a:t>вариант: 🌱 + ☀️ + 💧 + 🌬️ → 🍃 + </a:t>
            </a:r>
            <a:r>
              <a:rPr lang="ru-RU" sz="2800" b="1" dirty="0" smtClean="0"/>
              <a:t>💨</a:t>
            </a:r>
          </a:p>
          <a:p>
            <a:r>
              <a:rPr lang="ru-RU" sz="2800" b="1" dirty="0" smtClean="0"/>
              <a:t>(</a:t>
            </a:r>
            <a:r>
              <a:rPr lang="ru-RU" sz="2800" b="1" dirty="0"/>
              <a:t>ответ: растение (🌱) использует солнечный свет (☀️), воду (💧) и углекислый газ (🌬️) для создания питательных веществ в листьях (🍃) и выделения кислорода (💨)).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7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627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92696"/>
            <a:ext cx="75872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Биологическая разминка</a:t>
            </a:r>
            <a:r>
              <a:rPr lang="ru-RU" dirty="0"/>
              <a:t> 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приём, который используется на уроках биологии для введения учеников в урок и настройки на работу. Он может включать задания, связанные с биологическими темами, и игровые моменты, которые активизируют познавательную 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dirty="0"/>
              <a:t>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сделать урок интересным для учеников, увлечь их и настроить на работу.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9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827584" y="1340768"/>
            <a:ext cx="756084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«Практическое моделирование»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66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3974488" cy="334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Tatiana\Downloads\IMG-20251108-WA006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3" r="1497" b="37753"/>
          <a:stretch/>
        </p:blipFill>
        <p:spPr bwMode="auto">
          <a:xfrm>
            <a:off x="539553" y="548680"/>
            <a:ext cx="3312368" cy="33421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456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55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196752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«Ассоциативные разминки»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95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620688"/>
            <a:ext cx="5472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называет слово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(«водоросли»),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ученики называют ассоциации, связанные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океаны», «морские обитатели», «хламидомонада»).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21288"/>
            <a:ext cx="506413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18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412776"/>
            <a:ext cx="40563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«Продолжи ряд»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95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48680"/>
            <a:ext cx="57606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Называются представители одной систематической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smtClean="0"/>
              <a:t>Шиповник</a:t>
            </a:r>
            <a:r>
              <a:rPr lang="ru-RU" dirty="0"/>
              <a:t>, клевер, конский </a:t>
            </a:r>
            <a:r>
              <a:rPr lang="ru-RU" dirty="0" smtClean="0"/>
              <a:t>каштан. </a:t>
            </a:r>
          </a:p>
          <a:p>
            <a:r>
              <a:rPr lang="ru-RU" b="1" dirty="0" smtClean="0"/>
              <a:t>(</a:t>
            </a:r>
            <a:r>
              <a:rPr lang="ru-RU" b="1" dirty="0"/>
              <a:t>сложные листья, например: рябина)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2) Груздь</a:t>
            </a:r>
            <a:r>
              <a:rPr lang="ru-RU" dirty="0"/>
              <a:t>, лисичка, </a:t>
            </a:r>
            <a:r>
              <a:rPr lang="ru-RU" dirty="0" smtClean="0"/>
              <a:t>сыроежка.</a:t>
            </a:r>
          </a:p>
          <a:p>
            <a:r>
              <a:rPr lang="ru-RU" b="1" dirty="0"/>
              <a:t>(пластинчатые грибы, например: мухомор)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ученика — продолжить ряд, соблюдая заданную последовательность.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34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340768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«Верно-неверно»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81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976054" y="618067"/>
            <a:ext cx="6628394" cy="135421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ru-RU" sz="2800" dirty="0"/>
              <a:t>         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1).Все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клетки имеют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ядро.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2). Кислород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 для дыхания всех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организмов.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3).Фотосинтез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возможен только днем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93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611560" y="618067"/>
            <a:ext cx="7992888" cy="12557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1).Все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клетки имеют ядро.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 Неверно)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2).Кислород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 для дыхания всех организмов.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 Верно)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3).Фотосинтез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возможен только днем.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 Верно) </a:t>
            </a:r>
          </a:p>
          <a:p>
            <a:pPr lvl="0" algn="ctr">
              <a:spcBef>
                <a:spcPct val="20000"/>
              </a:spcBef>
              <a:defRPr/>
            </a:pPr>
            <a:endParaRPr lang="ru-RU" b="1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37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dirty="0"/>
              <a:t> 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05273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«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Переплетённые  понятия»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241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83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3808" y="1268760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u="sng" dirty="0" err="1">
                <a:latin typeface="Times New Roman" pitchFamily="18" charset="0"/>
                <a:cs typeface="Times New Roman" pitchFamily="18" charset="0"/>
              </a:rPr>
              <a:t>Данетка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84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dirty="0"/>
              <a:t> 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88640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1)Цветок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пчела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(связаны процессом опыления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Пчелы переносят цветочную пыльцу с одного соцветия на другое, помогая цветам завязаться в плоды. 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2)Хлоропласт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митохондрия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(оба участвуют в энергетическом обмене клеток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Хлоропласт</a:t>
            </a:r>
            <a:r>
              <a:rPr lang="ru-RU" dirty="0"/>
              <a:t> обеспечивает процесс фотосинтеза: в мембранах </a:t>
            </a:r>
            <a:r>
              <a:rPr lang="ru-RU" dirty="0" err="1"/>
              <a:t>тилакоидов</a:t>
            </a:r>
            <a:r>
              <a:rPr lang="ru-RU" dirty="0"/>
              <a:t> — световая фаза, в строме хлоропластов — </a:t>
            </a:r>
            <a:r>
              <a:rPr lang="ru-RU" dirty="0" err="1"/>
              <a:t>темновая</a:t>
            </a:r>
            <a:r>
              <a:rPr lang="ru-RU" dirty="0"/>
              <a:t> фаза. </a:t>
            </a:r>
          </a:p>
          <a:p>
            <a:r>
              <a:rPr lang="ru-RU" b="1" dirty="0"/>
              <a:t> Митохондрии</a:t>
            </a:r>
            <a:r>
              <a:rPr lang="ru-RU" dirty="0"/>
              <a:t> участвуют в процессе клеточного дыхания и запасают для клетки энергию в виде АТФ. В митохондриях происходит расщепление и окисление органических соединений до неорганических веществ, при этом выделяется много энергии, которая используется для синтеза большого количества АТФ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Arial" pitchFamily="34" charset="0"/>
                <a:cs typeface="Arial" pitchFamily="34" charset="0"/>
              </a:rPr>
              <a:t/>
            </a:r>
            <a:br>
              <a:rPr lang="ru-RU" sz="800" dirty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27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395536" y="438409"/>
            <a:ext cx="8283277" cy="241912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2800" dirty="0"/>
              <a:t> </a:t>
            </a:r>
            <a:r>
              <a:rPr lang="ru-RU" sz="2800" dirty="0" smtClean="0"/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«Биологическая разминка-просто, эффективно, необходимо. Внедряйте, практикуйте, чувствуйте результат!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Спасибо за внимание .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Будьте здоровы и активны!»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3243" y="33265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00" dirty="0">
                <a:latin typeface="Arial" pitchFamily="34" charset="0"/>
                <a:cs typeface="Arial" pitchFamily="34" charset="0"/>
              </a:rPr>
              <a:t/>
            </a:r>
            <a:br>
              <a:rPr lang="ru-RU" sz="800" dirty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34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5072896"/>
            <a:ext cx="56166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Виньетка - -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http://img-fotki.yandex.ru/get/9059/37366204.57e/0_124eba_e48e0351_L.png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Зеленая рамка –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http://embed.polyvoreimg.com/cgi/img-thing/size/y/tid/25775061.jpg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Земной шар с насекомыми -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http://img-fotki.yandex.ru/get/9059/37366204.57e/0_124eba_e48e0351_L.png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Земной шар -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http://img-fotki.yandex.ru/get/6430/37366204.23a/0_b73fc_4f41efa1_L.png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Ромашка –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http://img-fotki.yandex.ru/get/5906/valenta-mog.1df/0_7cb24_b2c1ae50_L.png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ромашки- </a:t>
            </a:r>
            <a:r>
              <a:rPr lang="en-AU" sz="1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http://img-fotki.yandex.ru/get/6507/20573769.d/0_82749_1b642d8e_M.jpg</a:t>
            </a: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0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40466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00B05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76673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Правда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ли, что крокодилы могут лазать по деревьям?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720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627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620688"/>
            <a:ext cx="17281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1328574"/>
            <a:ext cx="16561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93296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40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627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877888"/>
            <a:ext cx="4896545" cy="343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021288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83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1835696" y="260648"/>
            <a:ext cx="5976664" cy="257301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Медведи на заповедных берегах Байкала имеют свои достаточно большие охотничьи территории. Поэтому в лесу встречаются друг с другом не часто. Но в мае-июне на западный берег Байкала выходит из леса много медведей, даже из разных семей и на небольшом участке.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Правда ли это ? </a:t>
            </a:r>
          </a:p>
          <a:p>
            <a:pPr lvl="0" algn="ctr">
              <a:spcBef>
                <a:spcPct val="20000"/>
              </a:spcBef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Нет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511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95736" y="1340768"/>
            <a:ext cx="4824536" cy="14773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Да, это правда 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Медведи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собирают ручейников! Эти насекомые весной на камнях образуют слой до 4 см в толщину! Для голодных, недавно вышедших из спячки медведей по весне это шикарное лакомство.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8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2123728" y="1340767"/>
            <a:ext cx="4824536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«Исключи лишнее»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5949280"/>
            <a:ext cx="50641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5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466</Words>
  <Application>Microsoft Office PowerPoint</Application>
  <PresentationFormat>Экран (4:3)</PresentationFormat>
  <Paragraphs>88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Биологическая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Tatiana</cp:lastModifiedBy>
  <cp:revision>51</cp:revision>
  <dcterms:created xsi:type="dcterms:W3CDTF">2014-08-12T18:36:10Z</dcterms:created>
  <dcterms:modified xsi:type="dcterms:W3CDTF">2025-11-09T15:36:06Z</dcterms:modified>
</cp:coreProperties>
</file>